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7" r:id="rId2"/>
    <p:sldId id="273" r:id="rId3"/>
    <p:sldId id="275" r:id="rId4"/>
    <p:sldId id="276" r:id="rId5"/>
    <p:sldId id="291" r:id="rId6"/>
    <p:sldId id="292" r:id="rId7"/>
    <p:sldId id="293" r:id="rId8"/>
    <p:sldId id="278" r:id="rId9"/>
    <p:sldId id="294" r:id="rId10"/>
    <p:sldId id="279" r:id="rId11"/>
    <p:sldId id="280" r:id="rId12"/>
    <p:sldId id="281" r:id="rId13"/>
    <p:sldId id="284" r:id="rId14"/>
    <p:sldId id="282" r:id="rId15"/>
    <p:sldId id="285" r:id="rId16"/>
    <p:sldId id="295" r:id="rId17"/>
    <p:sldId id="290" r:id="rId18"/>
    <p:sldId id="287" r:id="rId19"/>
    <p:sldId id="297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001D33"/>
    <a:srgbClr val="33A3FF"/>
    <a:srgbClr val="990000"/>
    <a:srgbClr val="C70F0F"/>
    <a:srgbClr val="F68686"/>
    <a:srgbClr val="FDF1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432CC2-11BF-4804-B435-5C437300640D}" type="datetimeFigureOut">
              <a:rPr lang="en-US" smtClean="0"/>
              <a:t>8/14/2020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08C3F-016B-400E-B63A-AB8B7FA05C1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61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FD34AC2-3728-4A8B-B58F-6888FAEC3D2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26836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3208C3F-016B-400E-B63A-AB8B7FA05C1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698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56F936B-5C74-47BD-8C0B-E1187E928E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="" xmlns:a16="http://schemas.microsoft.com/office/drawing/2014/main" id="{2AE0A966-FE58-4EC3-945E-48CC22AF27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17398005-AB4D-4BED-9A75-5D85A5068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38724BD2-C3CA-46A1-9195-24E9E885E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5AF3378B-B819-4EF6-A8E6-9DCD9B812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625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4218B0B5-0D88-4113-A545-D986E0F14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DFB23568-0DE5-4B8A-98D9-508A746E4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9D6F22F-8919-4A61-B87A-7A19D0152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BB2C97A4-99E9-4876-B112-4E21AF0D8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BDF37C6-5DC3-4211-8CE9-48ABFD05C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1327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="" xmlns:a16="http://schemas.microsoft.com/office/drawing/2014/main" id="{CD8C703B-FDE4-453A-BD99-0CA05F841B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="" xmlns:a16="http://schemas.microsoft.com/office/drawing/2014/main" id="{67E293BF-137F-4BDA-810D-D95EC04C68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288CB8BF-EC98-445B-A320-0151357FA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F0DA458-19A4-46C6-8CCB-65A1E150B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FA281F0-5E9C-49A7-B6BF-5E22678FC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48462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CA33C77-E7F8-4751-BD2F-B9CFB5991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C058BBC5-D6A7-4839-AF99-AF28FBDC46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8A6EEE8E-C718-4104-AFE6-B9EECD15E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E66285D-7279-4D37-9A32-B3B638C24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08EC4527-8C2B-47FD-8511-B8952F101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2282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1F95B613-FCF6-4727-9168-23CF95CD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1DD5A870-FC01-4592-9CDF-0DE26A13A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D46FF53A-B31C-4FCC-B7EF-DA01CE7F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5371D148-8C50-4253-AB84-C8F6A3895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129F6027-927C-4C5D-BA2D-C32BDF93C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8205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92667550-6C77-4D62-B720-9A9C3B9BE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F71EA1EA-83DD-4044-8A17-970B9793C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3198C271-C45E-41B4-855F-A52D9C4A41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64A813E8-CD4D-4AF6-9BD1-CD6CA9D668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85158034-7AE6-428A-8A55-C688BC607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3CF9A4F3-285D-4508-9322-EB5908E37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67989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E0BDDF27-DE43-40C3-989F-00712F905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30FB6AD4-FD04-4A74-9228-880D867D2B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="" xmlns:a16="http://schemas.microsoft.com/office/drawing/2014/main" id="{E6ECEE0C-8681-4F5F-952D-0CB6F52A99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="" xmlns:a16="http://schemas.microsoft.com/office/drawing/2014/main" id="{332FF6FE-9DD2-48BA-B824-30121C763A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="" xmlns:a16="http://schemas.microsoft.com/office/drawing/2014/main" id="{DF8F15E7-2343-4682-BEAE-01F564933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="" xmlns:a16="http://schemas.microsoft.com/office/drawing/2014/main" id="{7BD48A06-B7AD-4116-92B9-67C870BC3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="" xmlns:a16="http://schemas.microsoft.com/office/drawing/2014/main" id="{B01E2B23-F31F-4F51-AAD3-3F38DF5B9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="" xmlns:a16="http://schemas.microsoft.com/office/drawing/2014/main" id="{829BEC53-50F8-47E7-9A39-A06EFEC87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81837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D63E0FDA-243C-44AB-9AAD-8225F8BE3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="" xmlns:a16="http://schemas.microsoft.com/office/drawing/2014/main" id="{B6098D8F-F69A-426C-A4A2-23EE7E3C4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="" xmlns:a16="http://schemas.microsoft.com/office/drawing/2014/main" id="{326F1556-C0E7-47E8-B5C1-C45F54023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="" xmlns:a16="http://schemas.microsoft.com/office/drawing/2014/main" id="{20309903-1434-4268-A245-EAC743AD5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51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="" xmlns:a16="http://schemas.microsoft.com/office/drawing/2014/main" id="{6BD11F81-63A0-42A4-A25D-A77F78A2E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="" xmlns:a16="http://schemas.microsoft.com/office/drawing/2014/main" id="{94F5FFE8-15A9-468D-A131-0EDF0F6D9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="" xmlns:a16="http://schemas.microsoft.com/office/drawing/2014/main" id="{D716B874-299D-484D-9C8D-7509C16EC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8282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50A9C233-E88A-4312-AE97-B8274AD77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="" xmlns:a16="http://schemas.microsoft.com/office/drawing/2014/main" id="{B2CC90DB-86FB-4E64-8980-CB1067C5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E6170920-252E-4832-ADA8-C0709330C7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2C71CBD8-14B8-48D4-AD09-1B09AD6FA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BB979BA0-5D8E-436B-8522-805F11B1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B051F6D1-DA36-4FB9-9EF9-FC129DE44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2163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="" xmlns:a16="http://schemas.microsoft.com/office/drawing/2014/main" id="{F2075808-2B9B-49D4-BB5F-99E81EA7B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="" xmlns:a16="http://schemas.microsoft.com/office/drawing/2014/main" id="{FBF4F889-B83E-4558-B55A-72DEF5F2D8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="" xmlns:a16="http://schemas.microsoft.com/office/drawing/2014/main" id="{8BC2ABA8-D947-481C-916B-0B2FCAD91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="" xmlns:a16="http://schemas.microsoft.com/office/drawing/2014/main" id="{5FD843E9-6C59-4FF4-ADAE-7EFA30B60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="" xmlns:a16="http://schemas.microsoft.com/office/drawing/2014/main" id="{30F8B7C0-9B35-43BA-8653-2D5D7767D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="" xmlns:a16="http://schemas.microsoft.com/office/drawing/2014/main" id="{2F5D5DCF-6EE9-4BD7-8BAD-1E59F8DB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424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="" xmlns:a16="http://schemas.microsoft.com/office/drawing/2014/main" id="{B814572D-F10D-41AD-A8D1-DAB70158F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="" xmlns:a16="http://schemas.microsoft.com/office/drawing/2014/main" id="{F1C11E53-295F-4284-B000-AAAB34659B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="" xmlns:a16="http://schemas.microsoft.com/office/drawing/2014/main" id="{976F9A78-3556-48C0-A144-4F22530C6F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DBCDF-6823-4783-B62F-137928CEED9D}" type="datetimeFigureOut">
              <a:rPr lang="es-AR" smtClean="0"/>
              <a:t>14/08/2020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="" xmlns:a16="http://schemas.microsoft.com/office/drawing/2014/main" id="{C0C8F393-A423-438A-A644-6BED7FC4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="" xmlns:a16="http://schemas.microsoft.com/office/drawing/2014/main" id="{E710A3BE-2E6D-496F-BC3C-0E0A9000E4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98844-429C-4170-A5CD-5B6FE8CD6B6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3992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Una foto en blanco y negro de una ciudad&#10;&#10;Descripción generada automáticament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ángulo 18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2879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7" name="Cuadro de texto 6"/>
          <p:cNvSpPr txBox="1"/>
          <p:nvPr/>
        </p:nvSpPr>
        <p:spPr>
          <a:xfrm>
            <a:off x="4936356" y="3444079"/>
            <a:ext cx="2319289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4400" b="1" dirty="0" smtClean="0">
                <a:solidFill>
                  <a:schemeClr val="bg1"/>
                </a:solidFill>
                <a:latin typeface="+mj-lt"/>
              </a:rPr>
              <a:t>DESAFIO 2</a:t>
            </a:r>
            <a:endParaRPr lang="es-E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Cuadro de texto 20"/>
          <p:cNvSpPr txBox="1"/>
          <p:nvPr/>
        </p:nvSpPr>
        <p:spPr>
          <a:xfrm>
            <a:off x="4982912" y="4150067"/>
            <a:ext cx="222618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rtl="0">
              <a:tabLst>
                <a:tab pos="347663" algn="l"/>
              </a:tabLst>
            </a:pPr>
            <a:r>
              <a:rPr lang="es-ES" sz="2000" dirty="0">
                <a:solidFill>
                  <a:schemeClr val="bg1"/>
                </a:solidFill>
              </a:rPr>
              <a:t>M</a:t>
            </a:r>
            <a:r>
              <a:rPr lang="es-ES" sz="2000" dirty="0" smtClean="0">
                <a:solidFill>
                  <a:schemeClr val="bg1"/>
                </a:solidFill>
              </a:rPr>
              <a:t>odelo de regresión </a:t>
            </a:r>
          </a:p>
          <a:p>
            <a:pPr algn="ctr" rtl="0">
              <a:tabLst>
                <a:tab pos="347663" algn="l"/>
              </a:tabLst>
            </a:pPr>
            <a:r>
              <a:rPr lang="es-ES" sz="2000" dirty="0" smtClean="0">
                <a:solidFill>
                  <a:schemeClr val="bg1"/>
                </a:solidFill>
              </a:rPr>
              <a:t>GRUPO 2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2" name="Elipse 1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0" name="Elipse 9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1" name="Elipse 10">
            <a:extLs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 hidden="1">
            <a:extLst>
              <a:ext uri="{FF2B5EF4-FFF2-40B4-BE49-F238E27FC236}">
                <a16:creationId xmlns=""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Diapositiva 1</a:t>
            </a:r>
          </a:p>
        </p:txBody>
      </p:sp>
    </p:spTree>
    <p:extLst>
      <p:ext uri="{BB962C8B-B14F-4D97-AF65-F5344CB8AC3E}">
        <p14:creationId xmlns:p14="http://schemas.microsoft.com/office/powerpoint/2010/main" val="269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1º modelo de regresión: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41695" y="2049917"/>
            <a:ext cx="5445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Dataset</a:t>
            </a:r>
            <a:r>
              <a:rPr lang="es-ES" sz="2200" dirty="0" smtClean="0">
                <a:solidFill>
                  <a:schemeClr val="bg1"/>
                </a:solidFill>
              </a:rPr>
              <a:t> (</a:t>
            </a:r>
            <a:r>
              <a:rPr lang="es-ES" sz="2200" dirty="0" smtClean="0">
                <a:solidFill>
                  <a:schemeClr val="bg1"/>
                </a:solidFill>
              </a:rPr>
              <a:t>29380)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Features</a:t>
            </a:r>
            <a:r>
              <a:rPr lang="es-ES" sz="22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Tipo de propiedad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Barrios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Superficie </a:t>
            </a:r>
            <a:r>
              <a:rPr lang="es-ES" sz="2200" dirty="0" smtClean="0">
                <a:solidFill>
                  <a:schemeClr val="bg1"/>
                </a:solidFill>
              </a:rPr>
              <a:t>total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Amenites</a:t>
            </a:r>
            <a:endParaRPr lang="es-ES" sz="2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6291618" y="2838732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19453" t="44559" r="57930" b="35117"/>
          <a:stretch/>
        </p:blipFill>
        <p:spPr>
          <a:xfrm>
            <a:off x="7806519" y="2211378"/>
            <a:ext cx="3807725" cy="192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42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797257" y="17405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u="sng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outliers</a:t>
            </a:r>
            <a:endParaRPr lang="en-US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590" t="26456" r="22090" b="17795"/>
          <a:stretch/>
        </p:blipFill>
        <p:spPr>
          <a:xfrm>
            <a:off x="2015320" y="1499619"/>
            <a:ext cx="8079474" cy="434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33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97257" y="174056"/>
            <a:ext cx="10515600" cy="1325563"/>
          </a:xfrm>
        </p:spPr>
        <p:txBody>
          <a:bodyPr/>
          <a:lstStyle/>
          <a:p>
            <a:r>
              <a:rPr lang="es-ES" u="sng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imputaciones</a:t>
            </a:r>
            <a:endParaRPr lang="en-US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404884" y="1826045"/>
            <a:ext cx="56501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200" dirty="0" smtClean="0">
                <a:solidFill>
                  <a:schemeClr val="bg1"/>
                </a:solidFill>
              </a:rPr>
              <a:t>NULOS:</a:t>
            </a:r>
            <a:endParaRPr lang="en-US" sz="22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surface_total_in_m2</a:t>
            </a:r>
            <a:r>
              <a:rPr lang="en-US" sz="2200" dirty="0" smtClean="0">
                <a:solidFill>
                  <a:schemeClr val="bg1"/>
                </a:solidFill>
              </a:rPr>
              <a:t>: 12,4%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smtClean="0">
                <a:solidFill>
                  <a:schemeClr val="bg1"/>
                </a:solidFill>
              </a:rPr>
              <a:t>price_usd_per_m2: 24,6</a:t>
            </a:r>
            <a:r>
              <a:rPr lang="en-US" sz="2200" dirty="0" smtClean="0">
                <a:solidFill>
                  <a:schemeClr val="bg1"/>
                </a:solidFill>
              </a:rPr>
              <a:t>%</a:t>
            </a:r>
            <a:endParaRPr lang="en-US" sz="2200" dirty="0" smtClean="0">
              <a:solidFill>
                <a:schemeClr val="bg1"/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6159331" y="933493"/>
            <a:ext cx="603266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200" dirty="0" smtClean="0">
                <a:solidFill>
                  <a:schemeClr val="bg1"/>
                </a:solidFill>
              </a:rPr>
              <a:t>Imputación </a:t>
            </a:r>
            <a:r>
              <a:rPr lang="es-ES" sz="2200" dirty="0">
                <a:solidFill>
                  <a:schemeClr val="bg1"/>
                </a:solidFill>
              </a:rPr>
              <a:t>por </a:t>
            </a:r>
            <a:r>
              <a:rPr lang="es-ES" sz="2200" dirty="0" smtClean="0">
                <a:solidFill>
                  <a:schemeClr val="bg1"/>
                </a:solidFill>
              </a:rPr>
              <a:t>mediana (segmentado </a:t>
            </a:r>
            <a:r>
              <a:rPr lang="es-ES" sz="2200" dirty="0">
                <a:solidFill>
                  <a:schemeClr val="bg1"/>
                </a:solidFill>
              </a:rPr>
              <a:t>por barrio y tipo de </a:t>
            </a:r>
            <a:r>
              <a:rPr lang="es-ES" sz="2200" dirty="0" smtClean="0">
                <a:solidFill>
                  <a:schemeClr val="bg1"/>
                </a:solidFill>
              </a:rPr>
              <a:t>propiedad)</a:t>
            </a:r>
            <a:endParaRPr lang="es-ES" sz="2200" dirty="0">
              <a:solidFill>
                <a:schemeClr val="bg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200" dirty="0" smtClean="0">
                <a:solidFill>
                  <a:schemeClr val="bg1"/>
                </a:solidFill>
              </a:rPr>
              <a:t>el </a:t>
            </a:r>
            <a:r>
              <a:rPr lang="es-ES" sz="2200" dirty="0">
                <a:solidFill>
                  <a:schemeClr val="bg1"/>
                </a:solidFill>
              </a:rPr>
              <a:t>porcentaje de nulos por barrio </a:t>
            </a:r>
            <a:r>
              <a:rPr lang="es-ES" sz="2200" dirty="0" smtClean="0">
                <a:solidFill>
                  <a:schemeClr val="bg1"/>
                </a:solidFill>
              </a:rPr>
              <a:t>deberá </a:t>
            </a:r>
            <a:r>
              <a:rPr lang="es-ES" sz="2200" dirty="0">
                <a:solidFill>
                  <a:schemeClr val="bg1"/>
                </a:solidFill>
              </a:rPr>
              <a:t>ser menor al 25</a:t>
            </a:r>
            <a:r>
              <a:rPr lang="es-ES" sz="2200" dirty="0" smtClean="0">
                <a:solidFill>
                  <a:schemeClr val="bg1"/>
                </a:solidFill>
              </a:rPr>
              <a:t>%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ES" sz="2200" dirty="0" smtClean="0">
                <a:solidFill>
                  <a:schemeClr val="bg1"/>
                </a:solidFill>
              </a:rPr>
              <a:t>Desvío estándar </a:t>
            </a:r>
            <a:r>
              <a:rPr lang="es-ES" sz="2200" dirty="0">
                <a:solidFill>
                  <a:schemeClr val="bg1"/>
                </a:solidFill>
              </a:rPr>
              <a:t>menor o igual a la mitad de la mediana del </a:t>
            </a:r>
            <a:r>
              <a:rPr lang="es-ES" sz="2200" dirty="0" smtClean="0">
                <a:solidFill>
                  <a:schemeClr val="bg1"/>
                </a:solidFill>
              </a:rPr>
              <a:t>desvío estándar </a:t>
            </a:r>
            <a:r>
              <a:rPr lang="es-ES" sz="2200" dirty="0">
                <a:solidFill>
                  <a:schemeClr val="bg1"/>
                </a:solidFill>
              </a:rPr>
              <a:t>del tipo de propiedad por barrio.</a:t>
            </a:r>
            <a:endParaRPr lang="es-E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4401044" y="2268782"/>
            <a:ext cx="968991" cy="535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19590" t="53932" r="64291" b="25362"/>
          <a:stretch/>
        </p:blipFill>
        <p:spPr>
          <a:xfrm>
            <a:off x="9595914" y="3212093"/>
            <a:ext cx="2210937" cy="15967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4929" t="42250" r="4085" b="31071"/>
          <a:stretch/>
        </p:blipFill>
        <p:spPr>
          <a:xfrm>
            <a:off x="404885" y="4269330"/>
            <a:ext cx="8919420" cy="188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90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2</a:t>
            </a:r>
            <a:r>
              <a:rPr lang="es-ES" dirty="0" smtClean="0">
                <a:solidFill>
                  <a:schemeClr val="bg1"/>
                </a:solidFill>
              </a:rPr>
              <a:t>º modelo de regresión: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55343" y="2022621"/>
            <a:ext cx="5445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Dataset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smtClean="0">
                <a:solidFill>
                  <a:schemeClr val="bg1"/>
                </a:solidFill>
              </a:rPr>
              <a:t>(24671</a:t>
            </a:r>
            <a:r>
              <a:rPr lang="es-ES" sz="2200" dirty="0" smtClean="0">
                <a:solidFill>
                  <a:schemeClr val="bg1"/>
                </a:solidFill>
              </a:rPr>
              <a:t>)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Features</a:t>
            </a:r>
            <a:r>
              <a:rPr lang="es-ES" sz="22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Tipo de propiedad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Barrios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Superficie </a:t>
            </a:r>
            <a:r>
              <a:rPr lang="es-ES" sz="2200" dirty="0" smtClean="0">
                <a:solidFill>
                  <a:schemeClr val="bg1"/>
                </a:solidFill>
              </a:rPr>
              <a:t>total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Amenites</a:t>
            </a:r>
            <a:endParaRPr lang="es-ES" sz="2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6291618" y="2838732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365" t="69661" r="56456" b="11424"/>
          <a:stretch/>
        </p:blipFill>
        <p:spPr>
          <a:xfrm>
            <a:off x="7784340" y="2275410"/>
            <a:ext cx="4083031" cy="17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7509" t="34022" r="48955" b="19189"/>
          <a:stretch/>
        </p:blipFill>
        <p:spPr>
          <a:xfrm>
            <a:off x="128976" y="1111710"/>
            <a:ext cx="3541504" cy="395844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24190" t="51644" r="2818" b="13973"/>
          <a:stretch/>
        </p:blipFill>
        <p:spPr>
          <a:xfrm>
            <a:off x="3854885" y="956882"/>
            <a:ext cx="8058071" cy="213404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4613" t="47510" r="2817" b="18106"/>
          <a:stretch/>
        </p:blipFill>
        <p:spPr>
          <a:xfrm>
            <a:off x="3854885" y="3232598"/>
            <a:ext cx="8058071" cy="2146473"/>
          </a:xfrm>
          <a:prstGeom prst="rect">
            <a:avLst/>
          </a:prstGeom>
        </p:spPr>
      </p:pic>
      <p:sp>
        <p:nvSpPr>
          <p:cNvPr id="13" name="Marco 12"/>
          <p:cNvSpPr/>
          <p:nvPr/>
        </p:nvSpPr>
        <p:spPr>
          <a:xfrm>
            <a:off x="2622901" y="1815921"/>
            <a:ext cx="789999" cy="100455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27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3º modelo de regresión: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941695" y="2049917"/>
            <a:ext cx="54454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Dataset</a:t>
            </a:r>
            <a:r>
              <a:rPr lang="es-ES" sz="2200" dirty="0" smtClean="0">
                <a:solidFill>
                  <a:schemeClr val="bg1"/>
                </a:solidFill>
              </a:rPr>
              <a:t> (</a:t>
            </a:r>
            <a:r>
              <a:rPr lang="es-ES" sz="2200" dirty="0" smtClean="0">
                <a:solidFill>
                  <a:schemeClr val="bg1"/>
                </a:solidFill>
              </a:rPr>
              <a:t>19542)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Features</a:t>
            </a:r>
            <a:r>
              <a:rPr lang="es-ES" sz="2200" dirty="0" smtClean="0">
                <a:solidFill>
                  <a:schemeClr val="bg1"/>
                </a:solidFill>
              </a:rPr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Tipo de propiedad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Barrios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smtClean="0">
                <a:solidFill>
                  <a:schemeClr val="bg1"/>
                </a:solidFill>
              </a:rPr>
              <a:t>Superficie </a:t>
            </a:r>
            <a:r>
              <a:rPr lang="es-ES" sz="2200" dirty="0" smtClean="0">
                <a:solidFill>
                  <a:schemeClr val="bg1"/>
                </a:solidFill>
              </a:rPr>
              <a:t>total</a:t>
            </a:r>
            <a:endParaRPr lang="es-ES" sz="22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200" dirty="0" err="1" smtClean="0">
                <a:solidFill>
                  <a:schemeClr val="bg1"/>
                </a:solidFill>
              </a:rPr>
              <a:t>Amenites</a:t>
            </a:r>
            <a:endParaRPr lang="es-ES" sz="2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6291618" y="2838732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96" t="75335" r="46549" b="10591"/>
          <a:stretch/>
        </p:blipFill>
        <p:spPr>
          <a:xfrm>
            <a:off x="7984901" y="2523658"/>
            <a:ext cx="3554570" cy="9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3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190" t="34735" r="37043" b="19609"/>
          <a:stretch/>
        </p:blipFill>
        <p:spPr>
          <a:xfrm>
            <a:off x="218941" y="1442433"/>
            <a:ext cx="5615190" cy="371796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3768" t="36613" r="37359" b="19234"/>
          <a:stretch/>
        </p:blipFill>
        <p:spPr>
          <a:xfrm>
            <a:off x="6128418" y="1442433"/>
            <a:ext cx="5822168" cy="371796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2189409" y="953036"/>
            <a:ext cx="145424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smtClean="0">
                <a:solidFill>
                  <a:schemeClr val="bg1"/>
                </a:solidFill>
              </a:rPr>
              <a:t>Sin </a:t>
            </a:r>
            <a:r>
              <a:rPr lang="es-ES" sz="2200" dirty="0" err="1" smtClean="0">
                <a:solidFill>
                  <a:schemeClr val="bg1"/>
                </a:solidFill>
              </a:rPr>
              <a:t>outliers</a:t>
            </a:r>
            <a:endParaRPr lang="es-ES" sz="2200" dirty="0" smtClean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8312380" y="953035"/>
            <a:ext cx="15600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200" dirty="0" smtClean="0">
                <a:solidFill>
                  <a:schemeClr val="bg1"/>
                </a:solidFill>
              </a:rPr>
              <a:t>Con </a:t>
            </a:r>
            <a:r>
              <a:rPr lang="es-ES" sz="2200" dirty="0" err="1" smtClean="0">
                <a:solidFill>
                  <a:schemeClr val="bg1"/>
                </a:solidFill>
              </a:rPr>
              <a:t>outliers</a:t>
            </a:r>
            <a:endParaRPr lang="es-ES" sz="2200" dirty="0" smtClean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657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7823" y="0"/>
            <a:ext cx="105156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modelos </a:t>
            </a:r>
            <a:r>
              <a:rPr lang="es-ES" dirty="0" smtClean="0">
                <a:solidFill>
                  <a:schemeClr val="bg1"/>
                </a:solidFill>
              </a:rPr>
              <a:t>de regresión: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67425" y="1670098"/>
            <a:ext cx="498393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200" dirty="0" err="1" smtClean="0">
                <a:solidFill>
                  <a:schemeClr val="bg1"/>
                </a:solidFill>
              </a:rPr>
              <a:t>Amenites</a:t>
            </a:r>
            <a:r>
              <a:rPr lang="es-ES" sz="2200" dirty="0" smtClean="0">
                <a:solidFill>
                  <a:schemeClr val="bg1"/>
                </a:solidFill>
              </a:rPr>
              <a:t> </a:t>
            </a:r>
            <a:r>
              <a:rPr lang="es-ES" sz="2200" dirty="0" smtClean="0">
                <a:solidFill>
                  <a:schemeClr val="bg1"/>
                </a:solidFill>
              </a:rPr>
              <a:t>(solo las de alta correlación)</a:t>
            </a:r>
            <a:endParaRPr lang="es-ES" sz="2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6" name="Flecha derecha 5"/>
          <p:cNvSpPr/>
          <p:nvPr/>
        </p:nvSpPr>
        <p:spPr>
          <a:xfrm>
            <a:off x="5933316" y="1747577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167425" y="2899213"/>
            <a:ext cx="5445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200" dirty="0" smtClean="0">
                <a:solidFill>
                  <a:schemeClr val="bg1"/>
                </a:solidFill>
              </a:rPr>
              <a:t>Superficie total </a:t>
            </a:r>
            <a:r>
              <a:rPr lang="es-ES" sz="2200" dirty="0" smtClean="0">
                <a:solidFill>
                  <a:schemeClr val="bg1"/>
                </a:solidFill>
              </a:rPr>
              <a:t>(polinomios)</a:t>
            </a: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5933316" y="2949366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718" t="67238" r="46233" b="18858"/>
          <a:stretch/>
        </p:blipFill>
        <p:spPr>
          <a:xfrm>
            <a:off x="7933385" y="1504449"/>
            <a:ext cx="3541690" cy="95303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24402" t="65923" r="45915" b="20549"/>
          <a:stretch/>
        </p:blipFill>
        <p:spPr>
          <a:xfrm>
            <a:off x="7933386" y="2741376"/>
            <a:ext cx="3481972" cy="89217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52398" y="4121633"/>
            <a:ext cx="5445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200" dirty="0" smtClean="0">
                <a:solidFill>
                  <a:schemeClr val="bg1"/>
                </a:solidFill>
              </a:rPr>
              <a:t>Sin variable de superficie</a:t>
            </a: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152398" y="5344053"/>
            <a:ext cx="5445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s-ES" sz="2200" dirty="0" smtClean="0">
                <a:solidFill>
                  <a:schemeClr val="bg1"/>
                </a:solidFill>
              </a:rPr>
              <a:t>Solo con barrios</a:t>
            </a:r>
            <a:endParaRPr lang="es-ES" sz="2200" dirty="0" smtClean="0">
              <a:solidFill>
                <a:schemeClr val="bg1"/>
              </a:solidFill>
            </a:endParaRPr>
          </a:p>
          <a:p>
            <a:pPr lvl="1"/>
            <a:endParaRPr lang="es-ES" sz="2200" dirty="0">
              <a:solidFill>
                <a:schemeClr val="bg1"/>
              </a:solidFill>
            </a:endParaRPr>
          </a:p>
        </p:txBody>
      </p:sp>
      <p:sp>
        <p:nvSpPr>
          <p:cNvPr id="13" name="Flecha derecha 12"/>
          <p:cNvSpPr/>
          <p:nvPr/>
        </p:nvSpPr>
        <p:spPr>
          <a:xfrm>
            <a:off x="5897591" y="4177387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derecha 13"/>
          <p:cNvSpPr/>
          <p:nvPr/>
        </p:nvSpPr>
        <p:spPr>
          <a:xfrm>
            <a:off x="5929020" y="5379176"/>
            <a:ext cx="1078173" cy="334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 rotWithShape="1">
          <a:blip r:embed="rId4"/>
          <a:srcRect l="24507" t="70808" r="46338" b="15664"/>
          <a:stretch/>
        </p:blipFill>
        <p:spPr>
          <a:xfrm>
            <a:off x="7920505" y="3952545"/>
            <a:ext cx="3554570" cy="927279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5"/>
          <a:srcRect l="24507" t="61226" r="46761" b="25622"/>
          <a:stretch/>
        </p:blipFill>
        <p:spPr>
          <a:xfrm>
            <a:off x="7912303" y="5163714"/>
            <a:ext cx="3503054" cy="90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95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 smtClean="0">
                <a:solidFill>
                  <a:schemeClr val="bg1"/>
                </a:solidFill>
              </a:rPr>
              <a:t>statsmodels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4718" t="46007" r="36619" b="29004"/>
          <a:stretch/>
        </p:blipFill>
        <p:spPr>
          <a:xfrm>
            <a:off x="2290329" y="2013909"/>
            <a:ext cx="8009694" cy="2910626"/>
          </a:xfrm>
          <a:prstGeom prst="rect">
            <a:avLst/>
          </a:prstGeom>
        </p:spPr>
      </p:pic>
      <p:sp>
        <p:nvSpPr>
          <p:cNvPr id="6" name="Marco 5"/>
          <p:cNvSpPr/>
          <p:nvPr/>
        </p:nvSpPr>
        <p:spPr>
          <a:xfrm>
            <a:off x="9424861" y="2715038"/>
            <a:ext cx="736979" cy="3232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6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1834" y="300731"/>
            <a:ext cx="10515600" cy="1325563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Resumen y conclusiones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811367" y="2009103"/>
            <a:ext cx="74439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200" dirty="0" smtClean="0">
                <a:solidFill>
                  <a:schemeClr val="bg1"/>
                </a:solidFill>
              </a:rPr>
              <a:t>OUTLIERS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sz="2200" dirty="0" smtClean="0">
                <a:solidFill>
                  <a:schemeClr val="bg1"/>
                </a:solidFill>
              </a:rPr>
              <a:t>Imputación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4296" t="25904" r="32605" b="19046"/>
          <a:stretch/>
        </p:blipFill>
        <p:spPr>
          <a:xfrm>
            <a:off x="5176233" y="1880315"/>
            <a:ext cx="5198772" cy="373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66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5307" y="365125"/>
            <a:ext cx="11165983" cy="1325563"/>
          </a:xfrm>
        </p:spPr>
        <p:txBody>
          <a:bodyPr>
            <a:noAutofit/>
          </a:bodyPr>
          <a:lstStyle/>
          <a:p>
            <a:r>
              <a:rPr lang="en-US" sz="3800" b="1" dirty="0" err="1">
                <a:solidFill>
                  <a:schemeClr val="bg1"/>
                </a:solidFill>
              </a:rPr>
              <a:t>Distribuciones</a:t>
            </a:r>
            <a:r>
              <a:rPr lang="en-US" sz="3800" b="1" dirty="0">
                <a:solidFill>
                  <a:schemeClr val="bg1"/>
                </a:solidFill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</a:rPr>
              <a:t>básicas</a:t>
            </a:r>
            <a:r>
              <a:rPr lang="en-US" sz="3800" b="1" dirty="0" smtClean="0">
                <a:solidFill>
                  <a:schemeClr val="bg1"/>
                </a:solidFill>
              </a:rPr>
              <a:t> </a:t>
            </a:r>
            <a:r>
              <a:rPr lang="en-US" sz="3800" b="1" dirty="0">
                <a:solidFill>
                  <a:schemeClr val="bg1"/>
                </a:solidFill>
              </a:rPr>
              <a:t>de </a:t>
            </a:r>
            <a:r>
              <a:rPr lang="en-US" sz="3800" b="1" dirty="0" err="1">
                <a:solidFill>
                  <a:schemeClr val="bg1"/>
                </a:solidFill>
              </a:rPr>
              <a:t>campos</a:t>
            </a:r>
            <a:r>
              <a:rPr lang="en-US" sz="3800" b="1" dirty="0">
                <a:solidFill>
                  <a:schemeClr val="bg1"/>
                </a:solidFill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</a:rPr>
              <a:t>numéricos</a:t>
            </a:r>
            <a:r>
              <a:rPr lang="en-US" sz="3800" b="1" dirty="0" smtClean="0">
                <a:solidFill>
                  <a:schemeClr val="bg1"/>
                </a:solidFill>
              </a:rPr>
              <a:t> </a:t>
            </a:r>
            <a:r>
              <a:rPr lang="en-US" sz="3800" b="1" dirty="0" err="1">
                <a:solidFill>
                  <a:schemeClr val="bg1"/>
                </a:solidFill>
              </a:rPr>
              <a:t>continuos</a:t>
            </a:r>
            <a:r>
              <a:rPr lang="en-US" sz="3800" b="1" dirty="0">
                <a:solidFill>
                  <a:schemeClr val="bg1"/>
                </a:solidFill>
              </a:rPr>
              <a:t/>
            </a:r>
            <a:br>
              <a:rPr lang="en-US" sz="3800" b="1" dirty="0">
                <a:solidFill>
                  <a:schemeClr val="bg1"/>
                </a:solidFill>
              </a:rPr>
            </a:br>
            <a:endParaRPr lang="en-US" sz="38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8628" t="38492" r="40048" b="36707"/>
          <a:stretch/>
        </p:blipFill>
        <p:spPr>
          <a:xfrm>
            <a:off x="107324" y="2077054"/>
            <a:ext cx="5988676" cy="266573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5351" t="38492" r="3873" b="36707"/>
          <a:stretch/>
        </p:blipFill>
        <p:spPr>
          <a:xfrm>
            <a:off x="6210137" y="2077054"/>
            <a:ext cx="5883800" cy="26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8628" t="36238" r="3344" b="14912"/>
          <a:stretch/>
        </p:blipFill>
        <p:spPr>
          <a:xfrm>
            <a:off x="412123" y="1094705"/>
            <a:ext cx="11388291" cy="459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2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8433" t="32430" r="3283" b="17930"/>
          <a:stretch/>
        </p:blipFill>
        <p:spPr>
          <a:xfrm>
            <a:off x="395784" y="1050878"/>
            <a:ext cx="11319554" cy="46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0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957" t="16697" r="13169" b="11531"/>
          <a:stretch/>
        </p:blipFill>
        <p:spPr>
          <a:xfrm>
            <a:off x="940156" y="386367"/>
            <a:ext cx="10509161" cy="6157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4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7007" t="18952" r="7888" b="8524"/>
          <a:stretch/>
        </p:blipFill>
        <p:spPr>
          <a:xfrm>
            <a:off x="785611" y="528033"/>
            <a:ext cx="10689465" cy="580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2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1079" y="0"/>
            <a:ext cx="10515600" cy="1325563"/>
          </a:xfrm>
        </p:spPr>
        <p:txBody>
          <a:bodyPr/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Distribución de </a:t>
            </a:r>
            <a:r>
              <a:rPr lang="es-ES" dirty="0" err="1">
                <a:solidFill>
                  <a:schemeClr val="bg1"/>
                </a:solidFill>
              </a:rPr>
              <a:t>amenities</a:t>
            </a:r>
            <a:r>
              <a:rPr lang="es-ES" dirty="0">
                <a:solidFill>
                  <a:schemeClr val="bg1"/>
                </a:solidFill>
              </a:rPr>
              <a:t> por barrio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964" t="18389" r="9260" b="8148"/>
          <a:stretch/>
        </p:blipFill>
        <p:spPr>
          <a:xfrm>
            <a:off x="1401651" y="1182452"/>
            <a:ext cx="9414456" cy="549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20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8073" y="170596"/>
            <a:ext cx="10515600" cy="863173"/>
          </a:xfrm>
        </p:spPr>
        <p:txBody>
          <a:bodyPr>
            <a:normAutofit/>
          </a:bodyPr>
          <a:lstStyle/>
          <a:p>
            <a:pPr algn="ctr"/>
            <a:r>
              <a:rPr lang="es-ES" sz="3000" dirty="0" smtClean="0">
                <a:solidFill>
                  <a:schemeClr val="bg1"/>
                </a:solidFill>
              </a:rPr>
              <a:t>Correlación </a:t>
            </a:r>
            <a:r>
              <a:rPr lang="es-ES" sz="3000" dirty="0">
                <a:solidFill>
                  <a:schemeClr val="bg1"/>
                </a:solidFill>
              </a:rPr>
              <a:t>entre variables </a:t>
            </a:r>
            <a:r>
              <a:rPr lang="es-ES" sz="3000" dirty="0" smtClean="0">
                <a:solidFill>
                  <a:schemeClr val="bg1"/>
                </a:solidFill>
              </a:rPr>
              <a:t>numéricas </a:t>
            </a:r>
            <a:r>
              <a:rPr lang="es-ES" sz="3000" dirty="0">
                <a:solidFill>
                  <a:schemeClr val="bg1"/>
                </a:solidFill>
              </a:rPr>
              <a:t>continuas con variable </a:t>
            </a:r>
            <a:r>
              <a:rPr lang="es-ES" sz="3000" dirty="0" smtClean="0">
                <a:solidFill>
                  <a:schemeClr val="bg1"/>
                </a:solidFill>
              </a:rPr>
              <a:t>target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19590" t="37009" r="32276" b="41887"/>
          <a:stretch/>
        </p:blipFill>
        <p:spPr>
          <a:xfrm>
            <a:off x="2374922" y="1033769"/>
            <a:ext cx="7141903" cy="1760561"/>
          </a:xfrm>
          <a:prstGeom prst="rect">
            <a:avLst/>
          </a:prstGeom>
        </p:spPr>
      </p:pic>
      <p:sp>
        <p:nvSpPr>
          <p:cNvPr id="7" name="Marco 6"/>
          <p:cNvSpPr/>
          <p:nvPr/>
        </p:nvSpPr>
        <p:spPr>
          <a:xfrm>
            <a:off x="6645322" y="1608755"/>
            <a:ext cx="738116" cy="2626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Marco 7"/>
          <p:cNvSpPr/>
          <p:nvPr/>
        </p:nvSpPr>
        <p:spPr>
          <a:xfrm>
            <a:off x="7834951" y="1608755"/>
            <a:ext cx="738116" cy="26267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20598" t="33043" r="46761" b="24870"/>
          <a:stretch/>
        </p:blipFill>
        <p:spPr>
          <a:xfrm>
            <a:off x="3855379" y="3369316"/>
            <a:ext cx="3979572" cy="288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796687" y="271990"/>
            <a:ext cx="10515600" cy="863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000" dirty="0" smtClean="0">
                <a:solidFill>
                  <a:schemeClr val="bg1"/>
                </a:solidFill>
              </a:rPr>
              <a:t>Correlación entre variables numéricas discretas con variable target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23768" t="36613" r="37359" b="19234"/>
          <a:stretch/>
        </p:blipFill>
        <p:spPr>
          <a:xfrm>
            <a:off x="2535211" y="1558344"/>
            <a:ext cx="7038551" cy="44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09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183</Words>
  <Application>Microsoft Office PowerPoint</Application>
  <PresentationFormat>Panorámica</PresentationFormat>
  <Paragraphs>50</Paragraphs>
  <Slides>19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Tema de Office</vt:lpstr>
      <vt:lpstr>Diapositiva 1</vt:lpstr>
      <vt:lpstr>Distribuciones básicas de campos numéricos continuos </vt:lpstr>
      <vt:lpstr>Presentación de PowerPoint</vt:lpstr>
      <vt:lpstr>Presentación de PowerPoint</vt:lpstr>
      <vt:lpstr>Presentación de PowerPoint</vt:lpstr>
      <vt:lpstr>Presentación de PowerPoint</vt:lpstr>
      <vt:lpstr>Distribución de amenities por barrio</vt:lpstr>
      <vt:lpstr>Correlación entre variables numéricas continuas con variable target</vt:lpstr>
      <vt:lpstr>Presentación de PowerPoint</vt:lpstr>
      <vt:lpstr>1º modelo de regresión:</vt:lpstr>
      <vt:lpstr>Presentación de PowerPoint</vt:lpstr>
      <vt:lpstr>imputaciones</vt:lpstr>
      <vt:lpstr>2º modelo de regresión:</vt:lpstr>
      <vt:lpstr>Presentación de PowerPoint</vt:lpstr>
      <vt:lpstr>3º modelo de regresión:</vt:lpstr>
      <vt:lpstr>Presentación de PowerPoint</vt:lpstr>
      <vt:lpstr>modelos de regresión:</vt:lpstr>
      <vt:lpstr>statsmodels</vt:lpstr>
      <vt:lpstr>Resumen y conclusiones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Fernando Torres</dc:creator>
  <cp:lastModifiedBy>Usuario</cp:lastModifiedBy>
  <cp:revision>89</cp:revision>
  <dcterms:created xsi:type="dcterms:W3CDTF">2020-07-17T17:53:05Z</dcterms:created>
  <dcterms:modified xsi:type="dcterms:W3CDTF">2020-08-15T02:54:58Z</dcterms:modified>
</cp:coreProperties>
</file>